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
      <p:font typeface="Merriweath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4" roundtripDataSignature="AMtx7mhiODqVzIArvLS3sMQKJ2NslPYkE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4516C4C-0D23-4754-8548-CB7428828BB4}">
  <a:tblStyle styleId="{D4516C4C-0D23-4754-8548-CB7428828BB4}"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erriweather-bold.fntdata"/><Relationship Id="rId30" Type="http://schemas.openxmlformats.org/officeDocument/2006/relationships/font" Target="fonts/Merriweather-regular.fntdata"/><Relationship Id="rId11" Type="http://schemas.openxmlformats.org/officeDocument/2006/relationships/slide" Target="slides/slide5.xml"/><Relationship Id="rId33" Type="http://schemas.openxmlformats.org/officeDocument/2006/relationships/font" Target="fonts/Merriweather-boldItalic.fntdata"/><Relationship Id="rId10" Type="http://schemas.openxmlformats.org/officeDocument/2006/relationships/slide" Target="slides/slide4.xml"/><Relationship Id="rId32" Type="http://schemas.openxmlformats.org/officeDocument/2006/relationships/font" Target="fonts/Merriweather-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ts.stackexchange.com/questions/105602/example-of-how-the-log-sum-exp-trick-works-in-naive-bayes" TargetMode="External"/><Relationship Id="rId3" Type="http://schemas.openxmlformats.org/officeDocument/2006/relationships/hyperlink" Target="https://stackoverflow.com/questions/34930570/at-what-point-should-i-worry-about-underflow-in-numpy-value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Mention how positive doesn’t always literally mean positive or good; it refers to what we care about in this context regardless of the connotation</a:t>
            </a:r>
            <a:endParaRPr/>
          </a:p>
          <a:p>
            <a:pPr indent="0" lvl="0" marL="0" rtl="0" algn="l">
              <a:lnSpc>
                <a:spcPct val="100000"/>
              </a:lnSpc>
              <a:spcBef>
                <a:spcPts val="0"/>
              </a:spcBef>
              <a:spcAft>
                <a:spcPts val="0"/>
              </a:spcAft>
              <a:buSzPts val="1100"/>
              <a:buNone/>
            </a:pPr>
            <a:r>
              <a:rPr lang="en"/>
              <a:t>Pic link: https://www.google.com/url?sa=i&amp;source=images&amp;cd=&amp;ved=2ahUKEwiTnYiWz9HkAhXIneAKHR84CDcQjRx6BAgBEAQ&amp;url=https%3A%2F%2Fmedium.com%2Ftech-vision%2Fintroduction-to-confusion-matrix-classification-modeling-54d867169906&amp;psig=AOvVaw3_xB1ag1cnPOmtbPdT9HUR&amp;ust=1568595336270406</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first 3 are the most important, and it is worth briefly mentioning that precision and recall have a tradeoff.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Tomato pic is from https://www.google.com/url?sa=i&amp;source=images&amp;cd=&amp;ved=2ahUKEwiVj5PevtHkAhVGbKwKHWXeBiAQjRx6BAgBEAQ&amp;url=https%3A%2F%2Fwww.farmersalmanac.com%2Fcommon-tomato-plant-problems-28544&amp;psig=AOvVaw1GdQRianwbabGGZ_mKtFZA&amp;ust=1568590922412948</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All of these are instance methods.. At least go_somewhere is </a:t>
            </a:r>
            <a:endParaRPr/>
          </a:p>
          <a:p>
            <a:pPr indent="0" lvl="0" marL="0" rtl="0" algn="l">
              <a:lnSpc>
                <a:spcPct val="100000"/>
              </a:lnSpc>
              <a:spcBef>
                <a:spcPts val="0"/>
              </a:spcBef>
              <a:spcAft>
                <a:spcPts val="0"/>
              </a:spcAft>
              <a:buSzPts val="1100"/>
              <a:buNone/>
            </a:pPr>
            <a:r>
              <a:rPr lang="en"/>
              <a:t>Might be good to quiz them on what a static method is, they will need to use one for hw2</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Mention train vs test sets -&gt; the purpose of each (they will need to know for the exercise!)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math here is, well, not fun to explain. I would say it’s important to have this here because this is LITERALLY the formula, but just mention that this is not necessary to memorize and we will work with a much simpler example</a:t>
            </a:r>
            <a:endParaRPr/>
          </a:p>
          <a:p>
            <a:pPr indent="0" lvl="0" marL="0" rtl="0" algn="l">
              <a:lnSpc>
                <a:spcPct val="100000"/>
              </a:lnSpc>
              <a:spcBef>
                <a:spcPts val="0"/>
              </a:spcBef>
              <a:spcAft>
                <a:spcPts val="0"/>
              </a:spcAft>
              <a:buSzPts val="1100"/>
              <a:buNone/>
            </a:pPr>
            <a:r>
              <a:rPr lang="en"/>
              <a:t>First equation is just bayes theorem, but with multiple variables</a:t>
            </a:r>
            <a:endParaRPr/>
          </a:p>
          <a:p>
            <a:pPr indent="0" lvl="0" marL="0" rtl="0" algn="l">
              <a:lnSpc>
                <a:spcPct val="100000"/>
              </a:lnSpc>
              <a:spcBef>
                <a:spcPts val="0"/>
              </a:spcBef>
              <a:spcAft>
                <a:spcPts val="0"/>
              </a:spcAft>
              <a:buSzPts val="1100"/>
              <a:buNone/>
            </a:pPr>
            <a:r>
              <a:rPr lang="en"/>
              <a:t>Second equation says that since we will assume each feature is conditionally independent from another (each feature is independent from every other feature given the class value)</a:t>
            </a:r>
            <a:endParaRPr/>
          </a:p>
          <a:p>
            <a:pPr indent="0" lvl="0" marL="0" rtl="0" algn="l">
              <a:lnSpc>
                <a:spcPct val="100000"/>
              </a:lnSpc>
              <a:spcBef>
                <a:spcPts val="0"/>
              </a:spcBef>
              <a:spcAft>
                <a:spcPts val="0"/>
              </a:spcAft>
              <a:buSzPts val="1100"/>
              <a:buNone/>
            </a:pPr>
            <a:r>
              <a:rPr lang="en"/>
              <a:t>Third equation is the same as the first but just saying that you can represent conditional independence as the product of each individual feature given the class value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Straight from google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 is NOT B or the complement of 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Gross math links: </a:t>
            </a:r>
            <a:r>
              <a:rPr lang="en" u="sng">
                <a:solidFill>
                  <a:schemeClr val="hlink"/>
                </a:solidFill>
                <a:hlinkClick r:id="rId2"/>
              </a:rPr>
              <a:t>https://stats.stackexchange.com/questions/105602/example-of-how-the-log-sum-exp-trick-works-in-naive-bayes</a:t>
            </a:r>
            <a:r>
              <a:rPr lang="en"/>
              <a:t> , </a:t>
            </a:r>
            <a:r>
              <a:rPr lang="en" u="sng">
                <a:solidFill>
                  <a:schemeClr val="hlink"/>
                </a:solidFill>
                <a:hlinkClick r:id="rId3"/>
              </a:rPr>
              <a:t>https://stackoverflow.com/questions/34930570/at-what-point-should-i-worry-about-underflow-in-numpy-values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1"/>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1"/>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2" name="Google Shape;12;p21"/>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l">
              <a:lnSpc>
                <a:spcPct val="100000"/>
              </a:lnSpc>
              <a:spcBef>
                <a:spcPts val="0"/>
              </a:spcBef>
              <a:spcAft>
                <a:spcPts val="0"/>
              </a:spcAft>
              <a:buClr>
                <a:schemeClr val="lt2"/>
              </a:buClr>
              <a:buSzPts val="1600"/>
              <a:buNone/>
              <a:defRPr sz="1600">
                <a:solidFill>
                  <a:schemeClr val="lt2"/>
                </a:solidFill>
              </a:defRPr>
            </a:lvl2pPr>
            <a:lvl3pPr lvl="2" algn="l">
              <a:lnSpc>
                <a:spcPct val="100000"/>
              </a:lnSpc>
              <a:spcBef>
                <a:spcPts val="0"/>
              </a:spcBef>
              <a:spcAft>
                <a:spcPts val="0"/>
              </a:spcAft>
              <a:buClr>
                <a:schemeClr val="lt2"/>
              </a:buClr>
              <a:buSzPts val="1600"/>
              <a:buNone/>
              <a:defRPr sz="1600">
                <a:solidFill>
                  <a:schemeClr val="lt2"/>
                </a:solidFill>
              </a:defRPr>
            </a:lvl3pPr>
            <a:lvl4pPr lvl="3" algn="l">
              <a:lnSpc>
                <a:spcPct val="100000"/>
              </a:lnSpc>
              <a:spcBef>
                <a:spcPts val="0"/>
              </a:spcBef>
              <a:spcAft>
                <a:spcPts val="0"/>
              </a:spcAft>
              <a:buClr>
                <a:schemeClr val="lt2"/>
              </a:buClr>
              <a:buSzPts val="1600"/>
              <a:buNone/>
              <a:defRPr sz="1600">
                <a:solidFill>
                  <a:schemeClr val="lt2"/>
                </a:solidFill>
              </a:defRPr>
            </a:lvl4pPr>
            <a:lvl5pPr lvl="4" algn="l">
              <a:lnSpc>
                <a:spcPct val="100000"/>
              </a:lnSpc>
              <a:spcBef>
                <a:spcPts val="0"/>
              </a:spcBef>
              <a:spcAft>
                <a:spcPts val="0"/>
              </a:spcAft>
              <a:buClr>
                <a:schemeClr val="lt2"/>
              </a:buClr>
              <a:buSzPts val="1600"/>
              <a:buNone/>
              <a:defRPr sz="1600">
                <a:solidFill>
                  <a:schemeClr val="lt2"/>
                </a:solidFill>
              </a:defRPr>
            </a:lvl5pPr>
            <a:lvl6pPr lvl="5" algn="l">
              <a:lnSpc>
                <a:spcPct val="100000"/>
              </a:lnSpc>
              <a:spcBef>
                <a:spcPts val="0"/>
              </a:spcBef>
              <a:spcAft>
                <a:spcPts val="0"/>
              </a:spcAft>
              <a:buClr>
                <a:schemeClr val="lt2"/>
              </a:buClr>
              <a:buSzPts val="1600"/>
              <a:buNone/>
              <a:defRPr sz="1600">
                <a:solidFill>
                  <a:schemeClr val="lt2"/>
                </a:solidFill>
              </a:defRPr>
            </a:lvl6pPr>
            <a:lvl7pPr lvl="6" algn="l">
              <a:lnSpc>
                <a:spcPct val="100000"/>
              </a:lnSpc>
              <a:spcBef>
                <a:spcPts val="0"/>
              </a:spcBef>
              <a:spcAft>
                <a:spcPts val="0"/>
              </a:spcAft>
              <a:buClr>
                <a:schemeClr val="lt2"/>
              </a:buClr>
              <a:buSzPts val="1600"/>
              <a:buNone/>
              <a:defRPr sz="1600">
                <a:solidFill>
                  <a:schemeClr val="lt2"/>
                </a:solidFill>
              </a:defRPr>
            </a:lvl7pPr>
            <a:lvl8pPr lvl="7" algn="l">
              <a:lnSpc>
                <a:spcPct val="100000"/>
              </a:lnSpc>
              <a:spcBef>
                <a:spcPts val="0"/>
              </a:spcBef>
              <a:spcAft>
                <a:spcPts val="0"/>
              </a:spcAft>
              <a:buClr>
                <a:schemeClr val="lt2"/>
              </a:buClr>
              <a:buSzPts val="1600"/>
              <a:buNone/>
              <a:defRPr sz="1600">
                <a:solidFill>
                  <a:schemeClr val="lt2"/>
                </a:solidFill>
              </a:defRPr>
            </a:lvl8pPr>
            <a:lvl9pPr lvl="8" algn="l">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30"/>
          <p:cNvSpPr txBox="1"/>
          <p:nvPr>
            <p:ph hasCustomPrompt="1" type="title"/>
          </p:nvPr>
        </p:nvSpPr>
        <p:spPr>
          <a:xfrm>
            <a:off x="311750" y="831175"/>
            <a:ext cx="5334900" cy="12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56" name="Google Shape;56;p30"/>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57" name="Google Shape;57;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22"/>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22"/>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22"/>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8" name="Google Shape;1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23"/>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3"/>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23"/>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23"/>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4" name="Google Shape;24;p23"/>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5" name="Google Shape;2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24"/>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4"/>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9" name="Google Shape;29;p24"/>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0" name="Google Shape;30;p24"/>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1" name="Google Shape;3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2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5"/>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5" name="Google Shape;3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26"/>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6"/>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9" name="Google Shape;39;p26"/>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1600"/>
              </a:spcBef>
              <a:spcAft>
                <a:spcPts val="0"/>
              </a:spcAft>
              <a:buClr>
                <a:schemeClr val="accent2"/>
              </a:buClr>
              <a:buSzPts val="1100"/>
              <a:buChar char="○"/>
              <a:defRPr>
                <a:solidFill>
                  <a:schemeClr val="accent2"/>
                </a:solidFill>
              </a:defRPr>
            </a:lvl2pPr>
            <a:lvl3pPr indent="-298450" lvl="2" marL="1371600" algn="l">
              <a:lnSpc>
                <a:spcPct val="115000"/>
              </a:lnSpc>
              <a:spcBef>
                <a:spcPts val="1600"/>
              </a:spcBef>
              <a:spcAft>
                <a:spcPts val="0"/>
              </a:spcAft>
              <a:buClr>
                <a:schemeClr val="accent2"/>
              </a:buClr>
              <a:buSzPts val="1100"/>
              <a:buChar char="■"/>
              <a:defRPr>
                <a:solidFill>
                  <a:schemeClr val="accent2"/>
                </a:solidFill>
              </a:defRPr>
            </a:lvl3pPr>
            <a:lvl4pPr indent="-298450" lvl="3" marL="1828800" algn="l">
              <a:lnSpc>
                <a:spcPct val="115000"/>
              </a:lnSpc>
              <a:spcBef>
                <a:spcPts val="1600"/>
              </a:spcBef>
              <a:spcAft>
                <a:spcPts val="0"/>
              </a:spcAft>
              <a:buClr>
                <a:schemeClr val="accent2"/>
              </a:buClr>
              <a:buSzPts val="1100"/>
              <a:buChar char="●"/>
              <a:defRPr>
                <a:solidFill>
                  <a:schemeClr val="accent2"/>
                </a:solidFill>
              </a:defRPr>
            </a:lvl4pPr>
            <a:lvl5pPr indent="-298450" lvl="4" marL="2286000" algn="l">
              <a:lnSpc>
                <a:spcPct val="115000"/>
              </a:lnSpc>
              <a:spcBef>
                <a:spcPts val="1600"/>
              </a:spcBef>
              <a:spcAft>
                <a:spcPts val="0"/>
              </a:spcAft>
              <a:buClr>
                <a:schemeClr val="accent2"/>
              </a:buClr>
              <a:buSzPts val="1100"/>
              <a:buChar char="○"/>
              <a:defRPr>
                <a:solidFill>
                  <a:schemeClr val="accent2"/>
                </a:solidFill>
              </a:defRPr>
            </a:lvl5pPr>
            <a:lvl6pPr indent="-298450" lvl="5" marL="2743200" algn="l">
              <a:lnSpc>
                <a:spcPct val="115000"/>
              </a:lnSpc>
              <a:spcBef>
                <a:spcPts val="1600"/>
              </a:spcBef>
              <a:spcAft>
                <a:spcPts val="0"/>
              </a:spcAft>
              <a:buClr>
                <a:schemeClr val="accent2"/>
              </a:buClr>
              <a:buSzPts val="1100"/>
              <a:buChar char="■"/>
              <a:defRPr>
                <a:solidFill>
                  <a:schemeClr val="accent2"/>
                </a:solidFill>
              </a:defRPr>
            </a:lvl6pPr>
            <a:lvl7pPr indent="-298450" lvl="6" marL="3200400" algn="l">
              <a:lnSpc>
                <a:spcPct val="115000"/>
              </a:lnSpc>
              <a:spcBef>
                <a:spcPts val="1600"/>
              </a:spcBef>
              <a:spcAft>
                <a:spcPts val="0"/>
              </a:spcAft>
              <a:buClr>
                <a:schemeClr val="accent2"/>
              </a:buClr>
              <a:buSzPts val="1100"/>
              <a:buChar char="●"/>
              <a:defRPr>
                <a:solidFill>
                  <a:schemeClr val="accent2"/>
                </a:solidFill>
              </a:defRPr>
            </a:lvl7pPr>
            <a:lvl8pPr indent="-298450" lvl="7" marL="3657600" algn="l">
              <a:lnSpc>
                <a:spcPct val="115000"/>
              </a:lnSpc>
              <a:spcBef>
                <a:spcPts val="1600"/>
              </a:spcBef>
              <a:spcAft>
                <a:spcPts val="0"/>
              </a:spcAft>
              <a:buClr>
                <a:schemeClr val="accent2"/>
              </a:buClr>
              <a:buSzPts val="1100"/>
              <a:buChar char="○"/>
              <a:defRPr>
                <a:solidFill>
                  <a:schemeClr val="accent2"/>
                </a:solidFill>
              </a:defRPr>
            </a:lvl8pPr>
            <a:lvl9pPr indent="-298450" lvl="8" marL="4114800" algn="l">
              <a:lnSpc>
                <a:spcPct val="115000"/>
              </a:lnSpc>
              <a:spcBef>
                <a:spcPts val="1600"/>
              </a:spcBef>
              <a:spcAft>
                <a:spcPts val="1600"/>
              </a:spcAft>
              <a:buClr>
                <a:schemeClr val="accent2"/>
              </a:buClr>
              <a:buSzPts val="1100"/>
              <a:buChar char="■"/>
              <a:defRPr>
                <a:solidFill>
                  <a:schemeClr val="accent2"/>
                </a:solidFill>
              </a:defRPr>
            </a:lvl9pPr>
          </a:lstStyle>
          <a:p/>
        </p:txBody>
      </p:sp>
      <p:sp>
        <p:nvSpPr>
          <p:cNvPr id="40" name="Google Shape;4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27"/>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43" name="Google Shape;4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28"/>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8"/>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47" name="Google Shape;47;p28"/>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28"/>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9" name="Google Shape;49;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29"/>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9"/>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Google Shape;7;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Google Shape;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ISTA 331</a:t>
            </a:r>
            <a:endParaRPr/>
          </a:p>
        </p:txBody>
      </p:sp>
      <p:sp>
        <p:nvSpPr>
          <p:cNvPr id="65" name="Google Shape;65;p1"/>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
              <a:t>Naïve Bayes, Confusion Matrices, and Review of Classes in Python</a:t>
            </a:r>
            <a:endParaRPr/>
          </a:p>
          <a:p>
            <a:pPr indent="0" lvl="0" marL="0" rtl="0" algn="l">
              <a:lnSpc>
                <a:spcPct val="100000"/>
              </a:lnSpc>
              <a:spcBef>
                <a:spcPts val="0"/>
              </a:spcBef>
              <a:spcAft>
                <a:spcPts val="0"/>
              </a:spcAft>
              <a:buSzPts val="1600"/>
              <a:buNone/>
            </a:pPr>
            <a:r>
              <a:rPr lang="en"/>
              <a:t>Spring 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0"/>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Example of a Confusion Matrix</a:t>
            </a:r>
            <a:endParaRPr/>
          </a:p>
        </p:txBody>
      </p:sp>
      <p:sp>
        <p:nvSpPr>
          <p:cNvPr id="122" name="Google Shape;122;p10"/>
          <p:cNvSpPr txBox="1"/>
          <p:nvPr>
            <p:ph idx="1" type="body"/>
          </p:nvPr>
        </p:nvSpPr>
        <p:spPr>
          <a:xfrm>
            <a:off x="4616363" y="2862075"/>
            <a:ext cx="4166400" cy="155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Notice how confusion matrices only make sense when we </a:t>
            </a:r>
            <a:r>
              <a:rPr b="1" lang="en"/>
              <a:t>have</a:t>
            </a:r>
            <a:r>
              <a:rPr lang="en"/>
              <a:t> the “true” or “actual” outcome. Think about what each of these cells represents. For example, a False Negative (FN) is where the classifier thought the value was negative, but it is actually positive.</a:t>
            </a:r>
            <a:endParaRPr/>
          </a:p>
        </p:txBody>
      </p:sp>
      <p:pic>
        <p:nvPicPr>
          <p:cNvPr id="123" name="Google Shape;123;p10"/>
          <p:cNvPicPr preferRelativeResize="0"/>
          <p:nvPr/>
        </p:nvPicPr>
        <p:blipFill rotWithShape="1">
          <a:blip r:embed="rId3">
            <a:alphaModFix/>
          </a:blip>
          <a:srcRect b="0" l="0" r="0" t="0"/>
          <a:stretch/>
        </p:blipFill>
        <p:spPr>
          <a:xfrm>
            <a:off x="5356412" y="590225"/>
            <a:ext cx="2686325" cy="23303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1"/>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Key Formulas Related to Confusion Matrices</a:t>
            </a:r>
            <a:endParaRPr/>
          </a:p>
        </p:txBody>
      </p:sp>
      <p:sp>
        <p:nvSpPr>
          <p:cNvPr id="129" name="Google Shape;129;p11"/>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Precision</a:t>
            </a:r>
            <a:endParaRPr/>
          </a:p>
          <a:p>
            <a:pPr indent="-298450" lvl="1" marL="914400" rtl="0" algn="l">
              <a:lnSpc>
                <a:spcPct val="115000"/>
              </a:lnSpc>
              <a:spcBef>
                <a:spcPts val="0"/>
              </a:spcBef>
              <a:spcAft>
                <a:spcPts val="0"/>
              </a:spcAft>
              <a:buSzPts val="1100"/>
              <a:buChar char="○"/>
            </a:pPr>
            <a:r>
              <a:rPr lang="en"/>
              <a:t>Probability that an instance is positive given the classifier thought it was positive</a:t>
            </a:r>
            <a:endParaRPr/>
          </a:p>
          <a:p>
            <a:pPr indent="-298450" lvl="1" marL="914400" rtl="0" algn="l">
              <a:lnSpc>
                <a:spcPct val="115000"/>
              </a:lnSpc>
              <a:spcBef>
                <a:spcPts val="0"/>
              </a:spcBef>
              <a:spcAft>
                <a:spcPts val="0"/>
              </a:spcAft>
              <a:buSzPts val="1100"/>
              <a:buChar char="○"/>
            </a:pPr>
            <a:r>
              <a:rPr lang="en"/>
              <a:t>Also known as positive predictive value</a:t>
            </a:r>
            <a:endParaRPr/>
          </a:p>
          <a:p>
            <a:pPr indent="-298450" lvl="1" marL="914400" rtl="0" algn="l">
              <a:lnSpc>
                <a:spcPct val="115000"/>
              </a:lnSpc>
              <a:spcBef>
                <a:spcPts val="0"/>
              </a:spcBef>
              <a:spcAft>
                <a:spcPts val="0"/>
              </a:spcAft>
              <a:buSzPts val="1100"/>
              <a:buChar char="○"/>
            </a:pPr>
            <a:r>
              <a:rPr lang="en"/>
              <a:t>Precison = TP/(TP + FP)</a:t>
            </a:r>
            <a:endParaRPr/>
          </a:p>
          <a:p>
            <a:pPr indent="-311150" lvl="0" marL="457200" rtl="0" algn="l">
              <a:lnSpc>
                <a:spcPct val="115000"/>
              </a:lnSpc>
              <a:spcBef>
                <a:spcPts val="0"/>
              </a:spcBef>
              <a:spcAft>
                <a:spcPts val="0"/>
              </a:spcAft>
              <a:buSzPts val="1300"/>
              <a:buChar char="●"/>
            </a:pPr>
            <a:r>
              <a:rPr lang="en"/>
              <a:t>Accuracy</a:t>
            </a:r>
            <a:endParaRPr/>
          </a:p>
          <a:p>
            <a:pPr indent="-298450" lvl="1" marL="914400" rtl="0" algn="l">
              <a:lnSpc>
                <a:spcPct val="115000"/>
              </a:lnSpc>
              <a:spcBef>
                <a:spcPts val="0"/>
              </a:spcBef>
              <a:spcAft>
                <a:spcPts val="0"/>
              </a:spcAft>
              <a:buSzPts val="1100"/>
              <a:buChar char="○"/>
            </a:pPr>
            <a:r>
              <a:rPr lang="en"/>
              <a:t>Probability that the classifier predicts the right or “accurate” class value</a:t>
            </a:r>
            <a:endParaRPr/>
          </a:p>
          <a:p>
            <a:pPr indent="-298450" lvl="1" marL="914400" rtl="0" algn="l">
              <a:lnSpc>
                <a:spcPct val="115000"/>
              </a:lnSpc>
              <a:spcBef>
                <a:spcPts val="0"/>
              </a:spcBef>
              <a:spcAft>
                <a:spcPts val="0"/>
              </a:spcAft>
              <a:buSzPts val="1100"/>
              <a:buChar char="○"/>
            </a:pPr>
            <a:r>
              <a:rPr lang="en"/>
              <a:t>Accuracy = (TP+TN)/(TP+FP+FN+TN)</a:t>
            </a:r>
            <a:endParaRPr/>
          </a:p>
          <a:p>
            <a:pPr indent="-311150" lvl="0" marL="457200" rtl="0" algn="l">
              <a:lnSpc>
                <a:spcPct val="115000"/>
              </a:lnSpc>
              <a:spcBef>
                <a:spcPts val="0"/>
              </a:spcBef>
              <a:spcAft>
                <a:spcPts val="0"/>
              </a:spcAft>
              <a:buSzPts val="1300"/>
              <a:buChar char="●"/>
            </a:pPr>
            <a:r>
              <a:rPr lang="en"/>
              <a:t>Recall</a:t>
            </a:r>
            <a:endParaRPr/>
          </a:p>
          <a:p>
            <a:pPr indent="-298450" lvl="1" marL="914400" rtl="0" algn="l">
              <a:lnSpc>
                <a:spcPct val="115000"/>
              </a:lnSpc>
              <a:spcBef>
                <a:spcPts val="0"/>
              </a:spcBef>
              <a:spcAft>
                <a:spcPts val="0"/>
              </a:spcAft>
              <a:buSzPts val="1100"/>
              <a:buChar char="○"/>
            </a:pPr>
            <a:r>
              <a:rPr lang="en"/>
              <a:t>Given a positive instance, what is the probability that the classifier will predict positive</a:t>
            </a:r>
            <a:endParaRPr/>
          </a:p>
          <a:p>
            <a:pPr indent="-298450" lvl="1" marL="914400" rtl="0" algn="l">
              <a:lnSpc>
                <a:spcPct val="115000"/>
              </a:lnSpc>
              <a:spcBef>
                <a:spcPts val="0"/>
              </a:spcBef>
              <a:spcAft>
                <a:spcPts val="0"/>
              </a:spcAft>
              <a:buSzPts val="1100"/>
              <a:buChar char="○"/>
            </a:pPr>
            <a:r>
              <a:rPr lang="en"/>
              <a:t>Also known as sensitivity or true positive rate</a:t>
            </a:r>
            <a:endParaRPr/>
          </a:p>
          <a:p>
            <a:pPr indent="-298450" lvl="1" marL="914400" rtl="0" algn="l">
              <a:lnSpc>
                <a:spcPct val="115000"/>
              </a:lnSpc>
              <a:spcBef>
                <a:spcPts val="0"/>
              </a:spcBef>
              <a:spcAft>
                <a:spcPts val="0"/>
              </a:spcAft>
              <a:buSzPts val="1100"/>
              <a:buChar char="○"/>
            </a:pPr>
            <a:r>
              <a:rPr lang="en"/>
              <a:t>Recall = TP/(TP+FN)</a:t>
            </a:r>
            <a:endParaRPr/>
          </a:p>
          <a:p>
            <a:pPr indent="-311150" lvl="0" marL="457200" rtl="0" algn="l">
              <a:lnSpc>
                <a:spcPct val="115000"/>
              </a:lnSpc>
              <a:spcBef>
                <a:spcPts val="0"/>
              </a:spcBef>
              <a:spcAft>
                <a:spcPts val="0"/>
              </a:spcAft>
              <a:buSzPts val="1300"/>
              <a:buChar char="●"/>
            </a:pPr>
            <a:r>
              <a:rPr lang="en"/>
              <a:t>Specificity</a:t>
            </a:r>
            <a:endParaRPr/>
          </a:p>
          <a:p>
            <a:pPr indent="-298450" lvl="1" marL="914400" rtl="0" algn="l">
              <a:lnSpc>
                <a:spcPct val="115000"/>
              </a:lnSpc>
              <a:spcBef>
                <a:spcPts val="0"/>
              </a:spcBef>
              <a:spcAft>
                <a:spcPts val="0"/>
              </a:spcAft>
              <a:buSzPts val="1100"/>
              <a:buChar char="○"/>
            </a:pPr>
            <a:r>
              <a:rPr lang="en"/>
              <a:t>Commonly used in medical contexts</a:t>
            </a:r>
            <a:endParaRPr/>
          </a:p>
          <a:p>
            <a:pPr indent="-298450" lvl="1" marL="914400" rtl="0" algn="l">
              <a:lnSpc>
                <a:spcPct val="115000"/>
              </a:lnSpc>
              <a:spcBef>
                <a:spcPts val="0"/>
              </a:spcBef>
              <a:spcAft>
                <a:spcPts val="0"/>
              </a:spcAft>
              <a:buSzPts val="1100"/>
              <a:buChar char="○"/>
            </a:pPr>
            <a:r>
              <a:rPr lang="en"/>
              <a:t>Also known as the true negative rate</a:t>
            </a:r>
            <a:endParaRPr/>
          </a:p>
          <a:p>
            <a:pPr indent="-298450" lvl="1" marL="914400" rtl="0" algn="l">
              <a:lnSpc>
                <a:spcPct val="115000"/>
              </a:lnSpc>
              <a:spcBef>
                <a:spcPts val="0"/>
              </a:spcBef>
              <a:spcAft>
                <a:spcPts val="0"/>
              </a:spcAft>
              <a:buSzPts val="1100"/>
              <a:buChar char="○"/>
            </a:pPr>
            <a:r>
              <a:rPr lang="en"/>
              <a:t>Specificity = TN/(TN+FP)</a:t>
            </a:r>
            <a:endParaRPr/>
          </a:p>
          <a:p>
            <a:pPr indent="-311150" lvl="0" marL="457200" rtl="0" algn="l">
              <a:lnSpc>
                <a:spcPct val="115000"/>
              </a:lnSpc>
              <a:spcBef>
                <a:spcPts val="0"/>
              </a:spcBef>
              <a:spcAft>
                <a:spcPts val="0"/>
              </a:spcAft>
              <a:buSzPts val="1300"/>
              <a:buChar char="●"/>
            </a:pPr>
            <a:r>
              <a:rPr lang="en"/>
              <a:t>False Positive Rate</a:t>
            </a:r>
            <a:endParaRPr/>
          </a:p>
          <a:p>
            <a:pPr indent="-298450" lvl="1" marL="914400" rtl="0" algn="l">
              <a:lnSpc>
                <a:spcPct val="115000"/>
              </a:lnSpc>
              <a:spcBef>
                <a:spcPts val="0"/>
              </a:spcBef>
              <a:spcAft>
                <a:spcPts val="0"/>
              </a:spcAft>
              <a:buSzPts val="1100"/>
              <a:buChar char="○"/>
            </a:pPr>
            <a:r>
              <a:rPr lang="en"/>
              <a:t>False Positive Rate = FP/(FP+TN)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2"/>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Making a Confusion Matrix with scikit-learn</a:t>
            </a:r>
            <a:endParaRPr/>
          </a:p>
        </p:txBody>
      </p:sp>
      <p:sp>
        <p:nvSpPr>
          <p:cNvPr id="135" name="Google Shape;135;p12"/>
          <p:cNvSpPr txBox="1"/>
          <p:nvPr>
            <p:ph idx="1" type="body"/>
          </p:nvPr>
        </p:nvSpPr>
        <p:spPr>
          <a:xfrm>
            <a:off x="4644675" y="2370125"/>
            <a:ext cx="4166400" cy="222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sklearn’s confusion_matrix function allows us to create confusion_matrices simply by passing in the true values and the predicted values. If we want the matrix to match the format in the slides, we need to transpose the matrix. </a:t>
            </a:r>
            <a:endParaRPr/>
          </a:p>
        </p:txBody>
      </p:sp>
      <p:pic>
        <p:nvPicPr>
          <p:cNvPr id="136" name="Google Shape;136;p12"/>
          <p:cNvPicPr preferRelativeResize="0"/>
          <p:nvPr/>
        </p:nvPicPr>
        <p:blipFill rotWithShape="1">
          <a:blip r:embed="rId3">
            <a:alphaModFix/>
          </a:blip>
          <a:srcRect b="0" l="0" r="0" t="0"/>
          <a:stretch/>
        </p:blipFill>
        <p:spPr>
          <a:xfrm>
            <a:off x="4644675" y="500925"/>
            <a:ext cx="3135214" cy="1828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3"/>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In-depth Example of Classification and Confusion Matrices</a:t>
            </a:r>
            <a:endParaRPr/>
          </a:p>
        </p:txBody>
      </p:sp>
      <p:sp>
        <p:nvSpPr>
          <p:cNvPr id="142" name="Google Shape;142;p13"/>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
              <a:t>Let’s say we work at a small tomato factory and we are interested in finding tomatoes we cultivate that look deformed. This is important because customers do not buy deformed tomatoes and they often go to waste. Lucky for us, we just had a machine installed that classifies tomatoes, and we want to evaluate how well the classifier is doing. So, we took 100 tomatoes and compared our evaluations to what the classifier outputted...</a:t>
            </a:r>
            <a:endParaRPr/>
          </a:p>
        </p:txBody>
      </p:sp>
      <p:pic>
        <p:nvPicPr>
          <p:cNvPr id="143" name="Google Shape;143;p13"/>
          <p:cNvPicPr preferRelativeResize="0"/>
          <p:nvPr/>
        </p:nvPicPr>
        <p:blipFill rotWithShape="1">
          <a:blip r:embed="rId3">
            <a:alphaModFix/>
          </a:blip>
          <a:srcRect b="0" l="0" r="0" t="0"/>
          <a:stretch/>
        </p:blipFill>
        <p:spPr>
          <a:xfrm>
            <a:off x="4858250" y="3009825"/>
            <a:ext cx="3739249" cy="1988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14"/>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In-depth Example of Classification and Confusion Matrices</a:t>
            </a:r>
            <a:endParaRPr/>
          </a:p>
        </p:txBody>
      </p:sp>
      <p:sp>
        <p:nvSpPr>
          <p:cNvPr id="149" name="Google Shape;149;p14"/>
          <p:cNvSpPr txBox="1"/>
          <p:nvPr>
            <p:ph idx="1" type="body"/>
          </p:nvPr>
        </p:nvSpPr>
        <p:spPr>
          <a:xfrm>
            <a:off x="4644675" y="500925"/>
            <a:ext cx="4166400" cy="34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solidFill>
                  <a:srgbClr val="000000"/>
                </a:solidFill>
              </a:rPr>
              <a:t>First, let’s call our “positive” a deformed tomato and our “negative” a non-deformed tomato.</a:t>
            </a:r>
            <a:endParaRPr>
              <a:solidFill>
                <a:srgbClr val="000000"/>
              </a:solidFill>
            </a:endParaRPr>
          </a:p>
          <a:p>
            <a:pPr indent="0" lvl="0" marL="0" rtl="0" algn="l">
              <a:lnSpc>
                <a:spcPct val="115000"/>
              </a:lnSpc>
              <a:spcBef>
                <a:spcPts val="1600"/>
              </a:spcBef>
              <a:spcAft>
                <a:spcPts val="0"/>
              </a:spcAft>
              <a:buSzPts val="1300"/>
              <a:buNone/>
            </a:pPr>
            <a:r>
              <a:rPr lang="en">
                <a:solidFill>
                  <a:srgbClr val="000000"/>
                </a:solidFill>
              </a:rPr>
              <a:t>Below is the confusion matrix:</a:t>
            </a:r>
            <a:endParaRPr>
              <a:solidFill>
                <a:srgbClr val="000000"/>
              </a:solidFill>
            </a:endParaRPr>
          </a:p>
          <a:p>
            <a:pPr indent="0" lvl="0" marL="0" rtl="0" algn="l">
              <a:lnSpc>
                <a:spcPct val="115000"/>
              </a:lnSpc>
              <a:spcBef>
                <a:spcPts val="1600"/>
              </a:spcBef>
              <a:spcAft>
                <a:spcPts val="1600"/>
              </a:spcAft>
              <a:buSzPts val="1300"/>
              <a:buNone/>
            </a:pPr>
            <a:r>
              <a:t/>
            </a:r>
            <a:endParaRPr/>
          </a:p>
        </p:txBody>
      </p:sp>
      <p:graphicFrame>
        <p:nvGraphicFramePr>
          <p:cNvPr id="150" name="Google Shape;150;p14"/>
          <p:cNvGraphicFramePr/>
          <p:nvPr/>
        </p:nvGraphicFramePr>
        <p:xfrm>
          <a:off x="5057550" y="2043150"/>
          <a:ext cx="3000000" cy="3000000"/>
        </p:xfrm>
        <a:graphic>
          <a:graphicData uri="http://schemas.openxmlformats.org/drawingml/2006/table">
            <a:tbl>
              <a:tblPr>
                <a:noFill/>
                <a:tableStyleId>{D4516C4C-0D23-4754-8548-CB7428828BB4}</a:tableStyleId>
              </a:tblPr>
              <a:tblGrid>
                <a:gridCol w="1272725"/>
                <a:gridCol w="1272725"/>
                <a:gridCol w="1272725"/>
              </a:tblGrid>
              <a:tr h="651525">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Deformed (+)</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Non-Deformed (-)</a:t>
                      </a:r>
                      <a:endParaRPr sz="1000" u="none" cap="none" strike="noStrike"/>
                    </a:p>
                  </a:txBody>
                  <a:tcPr marT="91425" marB="91425" marR="91425" marL="91425"/>
                </a:tc>
              </a:tr>
              <a:tr h="5557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Deformed (+)</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42</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8</a:t>
                      </a:r>
                      <a:endParaRPr sz="1000" u="none" cap="none" strike="noStrike"/>
                    </a:p>
                  </a:txBody>
                  <a:tcPr marT="91425" marB="91425" marR="91425" marL="91425"/>
                </a:tc>
              </a:tr>
              <a:tr h="555750">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Non-Deformed (-)</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4</a:t>
                      </a:r>
                      <a:endParaRPr sz="10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000"/>
                        <a:buFont typeface="Arial"/>
                        <a:buNone/>
                      </a:pPr>
                      <a:r>
                        <a:rPr lang="en" sz="1000" u="none" cap="none" strike="noStrike"/>
                        <a:t>46</a:t>
                      </a:r>
                      <a:endParaRPr sz="1000" u="none" cap="none" strike="noStrike"/>
                    </a:p>
                  </a:txBody>
                  <a:tcPr marT="91425" marB="91425" marR="91425" marL="91425"/>
                </a:tc>
              </a:tr>
            </a:tbl>
          </a:graphicData>
        </a:graphic>
      </p:graphicFrame>
      <p:sp>
        <p:nvSpPr>
          <p:cNvPr id="151" name="Google Shape;151;p14"/>
          <p:cNvSpPr txBox="1"/>
          <p:nvPr/>
        </p:nvSpPr>
        <p:spPr>
          <a:xfrm>
            <a:off x="5749688" y="1543125"/>
            <a:ext cx="24339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Predicted by Machine</a:t>
            </a:r>
            <a:endParaRPr b="0" i="0" sz="1400" u="none" cap="none" strike="noStrike">
              <a:solidFill>
                <a:srgbClr val="000000"/>
              </a:solidFill>
              <a:latin typeface="Roboto"/>
              <a:ea typeface="Roboto"/>
              <a:cs typeface="Roboto"/>
              <a:sym typeface="Roboto"/>
            </a:endParaRPr>
          </a:p>
        </p:txBody>
      </p:sp>
      <p:sp>
        <p:nvSpPr>
          <p:cNvPr id="152" name="Google Shape;152;p14"/>
          <p:cNvSpPr txBox="1"/>
          <p:nvPr/>
        </p:nvSpPr>
        <p:spPr>
          <a:xfrm rot="-5400000">
            <a:off x="3547625" y="2608200"/>
            <a:ext cx="2433900" cy="42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Actual Value</a:t>
            </a:r>
            <a:endParaRPr b="0" i="0" sz="1400" u="none" cap="none" strike="noStrike">
              <a:solidFill>
                <a:srgbClr val="000000"/>
              </a:solidFill>
              <a:latin typeface="Roboto"/>
              <a:ea typeface="Roboto"/>
              <a:cs typeface="Roboto"/>
              <a:sym typeface="Roboto"/>
            </a:endParaRPr>
          </a:p>
        </p:txBody>
      </p:sp>
      <p:sp>
        <p:nvSpPr>
          <p:cNvPr id="153" name="Google Shape;153;p14"/>
          <p:cNvSpPr txBox="1"/>
          <p:nvPr/>
        </p:nvSpPr>
        <p:spPr>
          <a:xfrm>
            <a:off x="4572000" y="3881700"/>
            <a:ext cx="4450200" cy="12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Roboto"/>
                <a:ea typeface="Roboto"/>
                <a:cs typeface="Roboto"/>
                <a:sym typeface="Roboto"/>
              </a:rPr>
              <a:t>Questions:</a:t>
            </a:r>
            <a:endParaRPr b="1" i="0" sz="1200" u="none" cap="none" strike="noStrike">
              <a:solidFill>
                <a:srgbClr val="000000"/>
              </a:solidFill>
              <a:latin typeface="Roboto"/>
              <a:ea typeface="Roboto"/>
              <a:cs typeface="Roboto"/>
              <a:sym typeface="Roboto"/>
            </a:endParaRPr>
          </a:p>
          <a:p>
            <a:pPr indent="-304800" lvl="0" marL="457200" marR="0" rtl="0" algn="l">
              <a:lnSpc>
                <a:spcPct val="100000"/>
              </a:lnSpc>
              <a:spcBef>
                <a:spcPts val="0"/>
              </a:spcBef>
              <a:spcAft>
                <a:spcPts val="0"/>
              </a:spcAft>
              <a:buClr>
                <a:srgbClr val="000000"/>
              </a:buClr>
              <a:buSzPts val="1200"/>
              <a:buFont typeface="Roboto"/>
              <a:buAutoNum type="arabicPeriod"/>
            </a:pPr>
            <a:r>
              <a:rPr b="0" i="0" lang="en" sz="1200" u="none" cap="none" strike="noStrike">
                <a:solidFill>
                  <a:srgbClr val="000000"/>
                </a:solidFill>
                <a:latin typeface="Roboto"/>
                <a:ea typeface="Roboto"/>
                <a:cs typeface="Roboto"/>
                <a:sym typeface="Roboto"/>
              </a:rPr>
              <a:t>If a tomato is deformed, what is the probability that the machine will output that?</a:t>
            </a:r>
            <a:endParaRPr b="0" i="0" sz="1200" u="none" cap="none" strike="noStrike">
              <a:solidFill>
                <a:srgbClr val="000000"/>
              </a:solidFill>
              <a:latin typeface="Roboto"/>
              <a:ea typeface="Roboto"/>
              <a:cs typeface="Roboto"/>
              <a:sym typeface="Roboto"/>
            </a:endParaRPr>
          </a:p>
          <a:p>
            <a:pPr indent="-304800" lvl="0" marL="457200" marR="0" rtl="0" algn="l">
              <a:lnSpc>
                <a:spcPct val="100000"/>
              </a:lnSpc>
              <a:spcBef>
                <a:spcPts val="0"/>
              </a:spcBef>
              <a:spcAft>
                <a:spcPts val="0"/>
              </a:spcAft>
              <a:buClr>
                <a:srgbClr val="000000"/>
              </a:buClr>
              <a:buSzPts val="1200"/>
              <a:buFont typeface="Roboto"/>
              <a:buAutoNum type="arabicPeriod"/>
            </a:pPr>
            <a:r>
              <a:rPr b="0" i="0" lang="en" sz="1200" u="none" cap="none" strike="noStrike">
                <a:solidFill>
                  <a:srgbClr val="000000"/>
                </a:solidFill>
                <a:latin typeface="Roboto"/>
                <a:ea typeface="Roboto"/>
                <a:cs typeface="Roboto"/>
                <a:sym typeface="Roboto"/>
              </a:rPr>
              <a:t>How many tomatoes were incorrectly identified?</a:t>
            </a:r>
            <a:endParaRPr b="0" i="0" sz="1200" u="none" cap="none" strike="noStrike">
              <a:solidFill>
                <a:srgbClr val="000000"/>
              </a:solidFill>
              <a:latin typeface="Roboto"/>
              <a:ea typeface="Roboto"/>
              <a:cs typeface="Roboto"/>
              <a:sym typeface="Roboto"/>
            </a:endParaRPr>
          </a:p>
          <a:p>
            <a:pPr indent="-304800" lvl="0" marL="457200" marR="0" rtl="0" algn="l">
              <a:lnSpc>
                <a:spcPct val="100000"/>
              </a:lnSpc>
              <a:spcBef>
                <a:spcPts val="0"/>
              </a:spcBef>
              <a:spcAft>
                <a:spcPts val="0"/>
              </a:spcAft>
              <a:buClr>
                <a:srgbClr val="000000"/>
              </a:buClr>
              <a:buSzPts val="1200"/>
              <a:buFont typeface="Roboto"/>
              <a:buAutoNum type="arabicPeriod"/>
            </a:pPr>
            <a:r>
              <a:rPr b="0" i="0" lang="en" sz="1200" u="none" cap="none" strike="noStrike">
                <a:solidFill>
                  <a:srgbClr val="000000"/>
                </a:solidFill>
                <a:latin typeface="Roboto"/>
                <a:ea typeface="Roboto"/>
                <a:cs typeface="Roboto"/>
                <a:sym typeface="Roboto"/>
              </a:rPr>
              <a:t>What is the probability that a tomato is deformed given the machine outputs that it is?</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5"/>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In-depth Example of Classification and Confusion Matrices</a:t>
            </a:r>
            <a:endParaRPr/>
          </a:p>
        </p:txBody>
      </p:sp>
      <p:sp>
        <p:nvSpPr>
          <p:cNvPr id="159" name="Google Shape;159;p15"/>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solidFill>
                  <a:srgbClr val="000000"/>
                </a:solidFill>
              </a:rPr>
              <a:t>ANSWERS:</a:t>
            </a:r>
            <a:endParaRPr>
              <a:solidFill>
                <a:srgbClr val="000000"/>
              </a:solidFill>
            </a:endParaRPr>
          </a:p>
          <a:p>
            <a:pPr indent="-304800" lvl="0" marL="457200" rtl="0" algn="l">
              <a:lnSpc>
                <a:spcPct val="115000"/>
              </a:lnSpc>
              <a:spcBef>
                <a:spcPts val="1600"/>
              </a:spcBef>
              <a:spcAft>
                <a:spcPts val="0"/>
              </a:spcAft>
              <a:buClr>
                <a:srgbClr val="000000"/>
              </a:buClr>
              <a:buSzPts val="1200"/>
              <a:buAutoNum type="arabicPeriod"/>
            </a:pPr>
            <a:r>
              <a:rPr lang="en" sz="1200">
                <a:solidFill>
                  <a:srgbClr val="000000"/>
                </a:solidFill>
              </a:rPr>
              <a:t>This is asking for the </a:t>
            </a:r>
            <a:r>
              <a:rPr i="1" lang="en" sz="1200">
                <a:solidFill>
                  <a:srgbClr val="000000"/>
                </a:solidFill>
              </a:rPr>
              <a:t>recall</a:t>
            </a:r>
            <a:r>
              <a:rPr lang="en" sz="1200">
                <a:solidFill>
                  <a:srgbClr val="000000"/>
                </a:solidFill>
              </a:rPr>
              <a:t> of the classifier</a:t>
            </a:r>
            <a:endParaRPr sz="1200">
              <a:solidFill>
                <a:srgbClr val="000000"/>
              </a:solidFill>
            </a:endParaRPr>
          </a:p>
          <a:p>
            <a:pPr indent="-304800" lvl="1" marL="914400" rtl="0" algn="l">
              <a:lnSpc>
                <a:spcPct val="115000"/>
              </a:lnSpc>
              <a:spcBef>
                <a:spcPts val="0"/>
              </a:spcBef>
              <a:spcAft>
                <a:spcPts val="0"/>
              </a:spcAft>
              <a:buClr>
                <a:srgbClr val="000000"/>
              </a:buClr>
              <a:buSzPts val="1200"/>
              <a:buAutoNum type="alphaLcPeriod"/>
            </a:pPr>
            <a:r>
              <a:rPr lang="en" sz="1200">
                <a:solidFill>
                  <a:srgbClr val="000000"/>
                </a:solidFill>
              </a:rPr>
              <a:t>Recall = TP/(TP+FN) = 42/(42+8) = 21/25 = 0.84</a:t>
            </a:r>
            <a:endParaRPr sz="1200">
              <a:solidFill>
                <a:srgbClr val="000000"/>
              </a:solidFill>
            </a:endParaRPr>
          </a:p>
          <a:p>
            <a:pPr indent="-304800" lvl="0" marL="457200" rtl="0" algn="l">
              <a:lnSpc>
                <a:spcPct val="115000"/>
              </a:lnSpc>
              <a:spcBef>
                <a:spcPts val="0"/>
              </a:spcBef>
              <a:spcAft>
                <a:spcPts val="0"/>
              </a:spcAft>
              <a:buClr>
                <a:srgbClr val="000000"/>
              </a:buClr>
              <a:buSzPts val="1200"/>
              <a:buAutoNum type="arabicPeriod"/>
            </a:pPr>
            <a:r>
              <a:rPr lang="en" sz="1200">
                <a:solidFill>
                  <a:srgbClr val="000000"/>
                </a:solidFill>
              </a:rPr>
              <a:t>This is asking for </a:t>
            </a:r>
            <a:r>
              <a:rPr i="1" lang="en" sz="1200">
                <a:solidFill>
                  <a:srgbClr val="000000"/>
                </a:solidFill>
              </a:rPr>
              <a:t>the number of False Positives and False Negatives</a:t>
            </a:r>
            <a:endParaRPr i="1" sz="1200">
              <a:solidFill>
                <a:srgbClr val="000000"/>
              </a:solidFill>
            </a:endParaRPr>
          </a:p>
          <a:p>
            <a:pPr indent="-304800" lvl="1" marL="914400" rtl="0" algn="l">
              <a:lnSpc>
                <a:spcPct val="115000"/>
              </a:lnSpc>
              <a:spcBef>
                <a:spcPts val="0"/>
              </a:spcBef>
              <a:spcAft>
                <a:spcPts val="0"/>
              </a:spcAft>
              <a:buClr>
                <a:srgbClr val="000000"/>
              </a:buClr>
              <a:buSzPts val="1200"/>
              <a:buAutoNum type="alphaLcPeriod"/>
            </a:pPr>
            <a:r>
              <a:rPr lang="en" sz="1200">
                <a:solidFill>
                  <a:srgbClr val="000000"/>
                </a:solidFill>
              </a:rPr>
              <a:t>FP + FN = 8 + 4 = 12</a:t>
            </a:r>
            <a:endParaRPr sz="1200">
              <a:solidFill>
                <a:srgbClr val="000000"/>
              </a:solidFill>
            </a:endParaRPr>
          </a:p>
          <a:p>
            <a:pPr indent="-304800" lvl="0" marL="457200" rtl="0" algn="l">
              <a:lnSpc>
                <a:spcPct val="115000"/>
              </a:lnSpc>
              <a:spcBef>
                <a:spcPts val="0"/>
              </a:spcBef>
              <a:spcAft>
                <a:spcPts val="0"/>
              </a:spcAft>
              <a:buClr>
                <a:srgbClr val="000000"/>
              </a:buClr>
              <a:buSzPts val="1200"/>
              <a:buAutoNum type="arabicPeriod"/>
            </a:pPr>
            <a:r>
              <a:rPr lang="en" sz="1200">
                <a:solidFill>
                  <a:srgbClr val="000000"/>
                </a:solidFill>
              </a:rPr>
              <a:t>This is asking for the </a:t>
            </a:r>
            <a:r>
              <a:rPr i="1" lang="en" sz="1200">
                <a:solidFill>
                  <a:srgbClr val="000000"/>
                </a:solidFill>
              </a:rPr>
              <a:t>precision</a:t>
            </a:r>
            <a:r>
              <a:rPr lang="en" sz="1200">
                <a:solidFill>
                  <a:srgbClr val="000000"/>
                </a:solidFill>
              </a:rPr>
              <a:t> of the classifier</a:t>
            </a:r>
            <a:endParaRPr sz="1200">
              <a:solidFill>
                <a:srgbClr val="000000"/>
              </a:solidFill>
            </a:endParaRPr>
          </a:p>
          <a:p>
            <a:pPr indent="-304800" lvl="1" marL="914400" rtl="0" algn="l">
              <a:lnSpc>
                <a:spcPct val="115000"/>
              </a:lnSpc>
              <a:spcBef>
                <a:spcPts val="0"/>
              </a:spcBef>
              <a:spcAft>
                <a:spcPts val="0"/>
              </a:spcAft>
              <a:buClr>
                <a:srgbClr val="000000"/>
              </a:buClr>
              <a:buSzPts val="1200"/>
              <a:buAutoNum type="alphaLcPeriod"/>
            </a:pPr>
            <a:r>
              <a:rPr lang="en" sz="1200">
                <a:solidFill>
                  <a:srgbClr val="000000"/>
                </a:solidFill>
              </a:rPr>
              <a:t>Precision = TP/(TP+FP) = 42/(42+4) = 21/23 = 0.91</a:t>
            </a:r>
            <a:endParaRPr sz="12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16"/>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Class Review</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17"/>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is a Class in Python?</a:t>
            </a:r>
            <a:endParaRPr/>
          </a:p>
        </p:txBody>
      </p:sp>
      <p:sp>
        <p:nvSpPr>
          <p:cNvPr id="170" name="Google Shape;170;p17"/>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A Class is an object in Python that has explicitly defined behaviors/attributes that allow instances of the Class to interact with other instances of the same or different Classes</a:t>
            </a:r>
            <a:endParaRPr/>
          </a:p>
          <a:p>
            <a:pPr indent="-311150" lvl="0" marL="457200" rtl="0" algn="l">
              <a:lnSpc>
                <a:spcPct val="115000"/>
              </a:lnSpc>
              <a:spcBef>
                <a:spcPts val="0"/>
              </a:spcBef>
              <a:spcAft>
                <a:spcPts val="0"/>
              </a:spcAft>
              <a:buSzPts val="1300"/>
              <a:buChar char="●"/>
            </a:pPr>
            <a:r>
              <a:rPr lang="en"/>
              <a:t>Some Common Parts of a Class:</a:t>
            </a:r>
            <a:endParaRPr/>
          </a:p>
          <a:p>
            <a:pPr indent="-298450" lvl="1" marL="914400" rtl="0" algn="l">
              <a:lnSpc>
                <a:spcPct val="115000"/>
              </a:lnSpc>
              <a:spcBef>
                <a:spcPts val="0"/>
              </a:spcBef>
              <a:spcAft>
                <a:spcPts val="0"/>
              </a:spcAft>
              <a:buSzPts val="1100"/>
              <a:buChar char="○"/>
            </a:pPr>
            <a:r>
              <a:rPr lang="en"/>
              <a:t>__init__ : initializing an instance (almost always necessary)</a:t>
            </a:r>
            <a:endParaRPr/>
          </a:p>
          <a:p>
            <a:pPr indent="-298450" lvl="1" marL="914400" rtl="0" algn="l">
              <a:lnSpc>
                <a:spcPct val="115000"/>
              </a:lnSpc>
              <a:spcBef>
                <a:spcPts val="0"/>
              </a:spcBef>
              <a:spcAft>
                <a:spcPts val="0"/>
              </a:spcAft>
              <a:buSzPts val="1100"/>
              <a:buChar char="○"/>
            </a:pPr>
            <a:r>
              <a:rPr lang="en"/>
              <a:t>__repr__: how to display an instance as a string</a:t>
            </a:r>
            <a:endParaRPr/>
          </a:p>
          <a:p>
            <a:pPr indent="-311150" lvl="0" marL="457200" rtl="0" algn="l">
              <a:lnSpc>
                <a:spcPct val="115000"/>
              </a:lnSpc>
              <a:spcBef>
                <a:spcPts val="0"/>
              </a:spcBef>
              <a:spcAft>
                <a:spcPts val="0"/>
              </a:spcAft>
              <a:buSzPts val="1300"/>
              <a:buChar char="●"/>
            </a:pPr>
            <a:r>
              <a:rPr lang="en"/>
              <a:t>Instance methods </a:t>
            </a:r>
            <a:r>
              <a:rPr b="1" lang="en"/>
              <a:t>always</a:t>
            </a:r>
            <a:r>
              <a:rPr lang="en"/>
              <a:t> take self as an argument</a:t>
            </a:r>
            <a:r>
              <a:rPr b="1" lang="en"/>
              <a:t> → </a:t>
            </a:r>
            <a:r>
              <a:rPr lang="en"/>
              <a:t>self is an instance of the class</a:t>
            </a:r>
            <a:endParaRPr/>
          </a:p>
          <a:p>
            <a:pPr indent="-311150" lvl="0" marL="457200" rtl="0" algn="l">
              <a:lnSpc>
                <a:spcPct val="115000"/>
              </a:lnSpc>
              <a:spcBef>
                <a:spcPts val="0"/>
              </a:spcBef>
              <a:spcAft>
                <a:spcPts val="0"/>
              </a:spcAft>
              <a:buSzPts val="1300"/>
              <a:buChar char="●"/>
            </a:pPr>
            <a:r>
              <a:rPr lang="en"/>
              <a:t>Functions meant to perform on instances of ( or are related to) classes are called </a:t>
            </a:r>
            <a:r>
              <a:rPr b="1" lang="en"/>
              <a:t>methods</a:t>
            </a:r>
            <a:endParaRPr/>
          </a:p>
          <a:p>
            <a:pPr indent="-311150" lvl="0" marL="457200" rtl="0" algn="l">
              <a:lnSpc>
                <a:spcPct val="115000"/>
              </a:lnSpc>
              <a:spcBef>
                <a:spcPts val="0"/>
              </a:spcBef>
              <a:spcAft>
                <a:spcPts val="0"/>
              </a:spcAft>
              <a:buSzPts val="1300"/>
              <a:buChar char="●"/>
            </a:pPr>
            <a:r>
              <a:rPr lang="en"/>
              <a:t>Example of a Car Class:</a:t>
            </a:r>
            <a:endParaRPr/>
          </a:p>
          <a:p>
            <a:pPr indent="0" lvl="0" marL="0" rtl="0" algn="l">
              <a:lnSpc>
                <a:spcPct val="115000"/>
              </a:lnSpc>
              <a:spcBef>
                <a:spcPts val="1600"/>
              </a:spcBef>
              <a:spcAft>
                <a:spcPts val="1600"/>
              </a:spcAft>
              <a:buSzPts val="1300"/>
              <a:buNone/>
            </a:pPr>
            <a:r>
              <a:t/>
            </a:r>
            <a:endParaRPr/>
          </a:p>
        </p:txBody>
      </p:sp>
      <p:pic>
        <p:nvPicPr>
          <p:cNvPr id="171" name="Google Shape;171;p17"/>
          <p:cNvPicPr preferRelativeResize="0"/>
          <p:nvPr/>
        </p:nvPicPr>
        <p:blipFill rotWithShape="1">
          <a:blip r:embed="rId3">
            <a:alphaModFix/>
          </a:blip>
          <a:srcRect b="0" l="0" r="0" t="0"/>
          <a:stretch/>
        </p:blipFill>
        <p:spPr>
          <a:xfrm>
            <a:off x="4317650" y="3700200"/>
            <a:ext cx="4820451" cy="1345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Working with Class Instances</a:t>
            </a:r>
            <a:endParaRPr/>
          </a:p>
        </p:txBody>
      </p:sp>
      <p:sp>
        <p:nvSpPr>
          <p:cNvPr id="177" name="Google Shape;177;p18"/>
          <p:cNvSpPr txBox="1"/>
          <p:nvPr>
            <p:ph idx="1" type="body"/>
          </p:nvPr>
        </p:nvSpPr>
        <p:spPr>
          <a:xfrm>
            <a:off x="4393550" y="2497475"/>
            <a:ext cx="4417500" cy="24267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Line 2 creates a new Car instance saved to the variable ryan</a:t>
            </a:r>
            <a:endParaRPr/>
          </a:p>
          <a:p>
            <a:pPr indent="-311150" lvl="0" marL="457200" rtl="0" algn="l">
              <a:lnSpc>
                <a:spcPct val="115000"/>
              </a:lnSpc>
              <a:spcBef>
                <a:spcPts val="0"/>
              </a:spcBef>
              <a:spcAft>
                <a:spcPts val="0"/>
              </a:spcAft>
              <a:buSzPts val="1300"/>
              <a:buChar char="●"/>
            </a:pPr>
            <a:r>
              <a:rPr lang="en"/>
              <a:t>Line 3 prints the instance, which implicitly calls the __repr__ method of the Car class</a:t>
            </a:r>
            <a:endParaRPr/>
          </a:p>
          <a:p>
            <a:pPr indent="-311150" lvl="0" marL="457200" rtl="0" algn="l">
              <a:lnSpc>
                <a:spcPct val="115000"/>
              </a:lnSpc>
              <a:spcBef>
                <a:spcPts val="0"/>
              </a:spcBef>
              <a:spcAft>
                <a:spcPts val="0"/>
              </a:spcAft>
              <a:buSzPts val="1300"/>
              <a:buChar char="●"/>
            </a:pPr>
            <a:r>
              <a:rPr lang="en"/>
              <a:t>Line 4 is an example of calling an instance method on an instance</a:t>
            </a:r>
            <a:endParaRPr/>
          </a:p>
        </p:txBody>
      </p:sp>
      <p:pic>
        <p:nvPicPr>
          <p:cNvPr id="178" name="Google Shape;178;p18"/>
          <p:cNvPicPr preferRelativeResize="0"/>
          <p:nvPr/>
        </p:nvPicPr>
        <p:blipFill rotWithShape="1">
          <a:blip r:embed="rId3">
            <a:alphaModFix/>
          </a:blip>
          <a:srcRect b="0" l="0" r="0" t="0"/>
          <a:stretch/>
        </p:blipFill>
        <p:spPr>
          <a:xfrm>
            <a:off x="4314838" y="500925"/>
            <a:ext cx="4826076" cy="19574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19"/>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Summary</a:t>
            </a:r>
            <a:endParaRPr/>
          </a:p>
        </p:txBody>
      </p:sp>
      <p:sp>
        <p:nvSpPr>
          <p:cNvPr id="184" name="Google Shape;184;p19"/>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Naïve Bayes is a type of a probabilistic classification algorithm based on Bayes’ Rule</a:t>
            </a:r>
            <a:endParaRPr/>
          </a:p>
          <a:p>
            <a:pPr indent="-311150" lvl="0" marL="457200" rtl="0" algn="l">
              <a:lnSpc>
                <a:spcPct val="115000"/>
              </a:lnSpc>
              <a:spcBef>
                <a:spcPts val="0"/>
              </a:spcBef>
              <a:spcAft>
                <a:spcPts val="0"/>
              </a:spcAft>
              <a:buSzPts val="1300"/>
              <a:buChar char="●"/>
            </a:pPr>
            <a:r>
              <a:rPr lang="en"/>
              <a:t>Naïve Bayes calculations are made simpler with binary outputs, since the denominator in the original formula is greatly reduced</a:t>
            </a:r>
            <a:endParaRPr/>
          </a:p>
          <a:p>
            <a:pPr indent="-311150" lvl="0" marL="457200" rtl="0" algn="l">
              <a:lnSpc>
                <a:spcPct val="115000"/>
              </a:lnSpc>
              <a:spcBef>
                <a:spcPts val="0"/>
              </a:spcBef>
              <a:spcAft>
                <a:spcPts val="0"/>
              </a:spcAft>
              <a:buSzPts val="1300"/>
              <a:buChar char="●"/>
            </a:pPr>
            <a:r>
              <a:rPr lang="en"/>
              <a:t>A confusion matrix is a matrix used to evaluate the performance of a classifier</a:t>
            </a:r>
            <a:endParaRPr/>
          </a:p>
          <a:p>
            <a:pPr indent="-311150" lvl="0" marL="457200" rtl="0" algn="l">
              <a:lnSpc>
                <a:spcPct val="115000"/>
              </a:lnSpc>
              <a:spcBef>
                <a:spcPts val="0"/>
              </a:spcBef>
              <a:spcAft>
                <a:spcPts val="0"/>
              </a:spcAft>
              <a:buSzPts val="1300"/>
              <a:buChar char="●"/>
            </a:pPr>
            <a:r>
              <a:rPr lang="en"/>
              <a:t>There are numerous metrics to evaluate a classifier, including accuracy, precision, and recall</a:t>
            </a:r>
            <a:endParaRPr/>
          </a:p>
          <a:p>
            <a:pPr indent="-311150" lvl="0" marL="457200" rtl="0" algn="l">
              <a:lnSpc>
                <a:spcPct val="115000"/>
              </a:lnSpc>
              <a:spcBef>
                <a:spcPts val="0"/>
              </a:spcBef>
              <a:spcAft>
                <a:spcPts val="0"/>
              </a:spcAft>
              <a:buSzPts val="1300"/>
              <a:buChar char="●"/>
            </a:pPr>
            <a:r>
              <a:rPr lang="en"/>
              <a:t>Classes in Python are objects that have explicitly defined attributes and behaviors</a:t>
            </a:r>
            <a:endParaRPr/>
          </a:p>
          <a:p>
            <a:pPr indent="-311150" lvl="0" marL="457200" rtl="0" algn="l">
              <a:lnSpc>
                <a:spcPct val="115000"/>
              </a:lnSpc>
              <a:spcBef>
                <a:spcPts val="0"/>
              </a:spcBef>
              <a:spcAft>
                <a:spcPts val="0"/>
              </a:spcAft>
              <a:buSzPts val="1300"/>
              <a:buChar char="●"/>
            </a:pPr>
            <a:r>
              <a:rPr lang="en"/>
              <a:t>When making a Class, it is always important to define __init__ first, then possibly __repr__</a:t>
            </a:r>
            <a:endParaRPr/>
          </a:p>
          <a:p>
            <a:pPr indent="-311150" lvl="0" marL="457200" rtl="0" algn="l">
              <a:lnSpc>
                <a:spcPct val="115000"/>
              </a:lnSpc>
              <a:spcBef>
                <a:spcPts val="0"/>
              </a:spcBef>
              <a:spcAft>
                <a:spcPts val="0"/>
              </a:spcAft>
              <a:buSzPts val="1300"/>
              <a:buChar char="●"/>
            </a:pPr>
            <a:r>
              <a:rPr lang="en"/>
              <a:t>Functions related to a Class or functions that require an instance of a Class to work are called methods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2"/>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Naïve Bayes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3"/>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is Naïve Bayes?</a:t>
            </a:r>
            <a:endParaRPr/>
          </a:p>
        </p:txBody>
      </p:sp>
      <p:sp>
        <p:nvSpPr>
          <p:cNvPr id="76" name="Google Shape;76;p3"/>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A type of probabilistic machine learning algorithm that uses a form of Bayes’ Theorem to classify instances</a:t>
            </a:r>
            <a:endParaRPr/>
          </a:p>
          <a:p>
            <a:pPr indent="-311150" lvl="0" marL="457200" rtl="0" algn="l">
              <a:lnSpc>
                <a:spcPct val="115000"/>
              </a:lnSpc>
              <a:spcBef>
                <a:spcPts val="0"/>
              </a:spcBef>
              <a:spcAft>
                <a:spcPts val="0"/>
              </a:spcAft>
              <a:buSzPts val="1300"/>
              <a:buChar char="●"/>
            </a:pPr>
            <a:r>
              <a:rPr lang="en"/>
              <a:t>It is probabilistic because it uses Bayes’ Theorem, which utilizes conditional probability</a:t>
            </a:r>
            <a:endParaRPr/>
          </a:p>
          <a:p>
            <a:pPr indent="-311150" lvl="0" marL="457200" rtl="0" algn="l">
              <a:lnSpc>
                <a:spcPct val="115000"/>
              </a:lnSpc>
              <a:spcBef>
                <a:spcPts val="0"/>
              </a:spcBef>
              <a:spcAft>
                <a:spcPts val="0"/>
              </a:spcAft>
              <a:buSzPts val="1300"/>
              <a:buChar char="●"/>
            </a:pPr>
            <a:r>
              <a:rPr lang="en"/>
              <a:t>It is a classification algorithm because it assigns instances a label based on the output of the Naive Bayes calculation</a:t>
            </a:r>
            <a:endParaRPr/>
          </a:p>
          <a:p>
            <a:pPr indent="-298450" lvl="1" marL="914400" rtl="0" algn="l">
              <a:lnSpc>
                <a:spcPct val="115000"/>
              </a:lnSpc>
              <a:spcBef>
                <a:spcPts val="0"/>
              </a:spcBef>
              <a:spcAft>
                <a:spcPts val="0"/>
              </a:spcAft>
              <a:buSzPts val="1100"/>
              <a:buChar char="○"/>
            </a:pPr>
            <a:r>
              <a:rPr lang="en"/>
              <a:t>Does this make it supervised or unsupervised machine learning?</a:t>
            </a:r>
            <a:endParaRPr/>
          </a:p>
          <a:p>
            <a:pPr indent="-311150" lvl="0" marL="457200" rtl="0" algn="l">
              <a:lnSpc>
                <a:spcPct val="115000"/>
              </a:lnSpc>
              <a:spcBef>
                <a:spcPts val="0"/>
              </a:spcBef>
              <a:spcAft>
                <a:spcPts val="0"/>
              </a:spcAft>
              <a:buSzPts val="1300"/>
              <a:buChar char="●"/>
            </a:pPr>
            <a:r>
              <a:rPr lang="en"/>
              <a:t>Naïve Bayes is common in text classification and sometimes used in medical diagnoses, though less common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4"/>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From scikit-learn:</a:t>
            </a:r>
            <a:endParaRPr/>
          </a:p>
        </p:txBody>
      </p:sp>
      <p:sp>
        <p:nvSpPr>
          <p:cNvPr id="82" name="Google Shape;82;p4"/>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t/>
            </a:r>
            <a:endParaRPr/>
          </a:p>
        </p:txBody>
      </p:sp>
      <p:pic>
        <p:nvPicPr>
          <p:cNvPr id="83" name="Google Shape;83;p4"/>
          <p:cNvPicPr preferRelativeResize="0"/>
          <p:nvPr/>
        </p:nvPicPr>
        <p:blipFill rotWithShape="1">
          <a:blip r:embed="rId3">
            <a:alphaModFix/>
          </a:blip>
          <a:srcRect b="0" l="0" r="0" t="0"/>
          <a:stretch/>
        </p:blipFill>
        <p:spPr>
          <a:xfrm>
            <a:off x="695325" y="1384300"/>
            <a:ext cx="7753350" cy="2952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5"/>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Bayes’ Theorem Overview</a:t>
            </a:r>
            <a:endParaRPr/>
          </a:p>
        </p:txBody>
      </p:sp>
      <p:sp>
        <p:nvSpPr>
          <p:cNvPr id="89" name="Google Shape;89;p5"/>
          <p:cNvSpPr txBox="1"/>
          <p:nvPr>
            <p:ph idx="1" type="body"/>
          </p:nvPr>
        </p:nvSpPr>
        <p:spPr>
          <a:xfrm>
            <a:off x="311700" y="1152475"/>
            <a:ext cx="4433400" cy="382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t/>
            </a:r>
            <a:endParaRPr/>
          </a:p>
        </p:txBody>
      </p:sp>
      <p:pic>
        <p:nvPicPr>
          <p:cNvPr id="90" name="Google Shape;90;p5"/>
          <p:cNvPicPr preferRelativeResize="0"/>
          <p:nvPr/>
        </p:nvPicPr>
        <p:blipFill rotWithShape="1">
          <a:blip r:embed="rId3">
            <a:alphaModFix/>
          </a:blip>
          <a:srcRect b="0" l="0" r="0" t="0"/>
          <a:stretch/>
        </p:blipFill>
        <p:spPr>
          <a:xfrm>
            <a:off x="2452675" y="1152400"/>
            <a:ext cx="4238625" cy="3829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6"/>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Alternate Formula for Bayes’ Theorem</a:t>
            </a:r>
            <a:endParaRPr/>
          </a:p>
        </p:txBody>
      </p:sp>
      <p:sp>
        <p:nvSpPr>
          <p:cNvPr id="96" name="Google Shape;96;p6"/>
          <p:cNvSpPr txBox="1"/>
          <p:nvPr>
            <p:ph idx="1" type="body"/>
          </p:nvPr>
        </p:nvSpPr>
        <p:spPr>
          <a:xfrm>
            <a:off x="4386900" y="2695550"/>
            <a:ext cx="4433400" cy="225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t>The first formula is Bayes’ Theorem for B given A. The second one is an expansion of the denominator, which allows us to realize the final denominator is simply the numerator * the probabilities of its complement(s)</a:t>
            </a:r>
            <a:endParaRPr/>
          </a:p>
          <a:p>
            <a:pPr indent="0" lvl="0" marL="0" rtl="0" algn="l">
              <a:lnSpc>
                <a:spcPct val="115000"/>
              </a:lnSpc>
              <a:spcBef>
                <a:spcPts val="1600"/>
              </a:spcBef>
              <a:spcAft>
                <a:spcPts val="0"/>
              </a:spcAft>
              <a:buSzPts val="1300"/>
              <a:buNone/>
            </a:pPr>
            <a:r>
              <a:rPr lang="en"/>
              <a:t>B’ is the complement of B, or everything but B</a:t>
            </a:r>
            <a:endParaRPr/>
          </a:p>
          <a:p>
            <a:pPr indent="0" lvl="0" marL="0" rtl="0" algn="l">
              <a:lnSpc>
                <a:spcPct val="115000"/>
              </a:lnSpc>
              <a:spcBef>
                <a:spcPts val="1600"/>
              </a:spcBef>
              <a:spcAft>
                <a:spcPts val="1600"/>
              </a:spcAft>
              <a:buSzPts val="1300"/>
              <a:buNone/>
            </a:pPr>
            <a:r>
              <a:rPr lang="en"/>
              <a:t>Most of the time, you are either given/told how to find several of the necessary values in the problem description/context</a:t>
            </a:r>
            <a:endParaRPr/>
          </a:p>
        </p:txBody>
      </p:sp>
      <p:pic>
        <p:nvPicPr>
          <p:cNvPr id="97" name="Google Shape;97;p6"/>
          <p:cNvPicPr preferRelativeResize="0"/>
          <p:nvPr/>
        </p:nvPicPr>
        <p:blipFill rotWithShape="1">
          <a:blip r:embed="rId3">
            <a:alphaModFix/>
          </a:blip>
          <a:srcRect b="0" l="0" r="0" t="0"/>
          <a:stretch/>
        </p:blipFill>
        <p:spPr>
          <a:xfrm>
            <a:off x="4975325" y="911938"/>
            <a:ext cx="3419475" cy="885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7"/>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Avoiding Underflow</a:t>
            </a:r>
            <a:endParaRPr/>
          </a:p>
        </p:txBody>
      </p:sp>
      <p:sp>
        <p:nvSpPr>
          <p:cNvPr id="103" name="Google Shape;103;p7"/>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00000"/>
              </a:buClr>
              <a:buSzPts val="1300"/>
              <a:buChar char="●"/>
            </a:pPr>
            <a:r>
              <a:rPr lang="en">
                <a:solidFill>
                  <a:srgbClr val="000000"/>
                </a:solidFill>
              </a:rPr>
              <a:t>Since Naïve Bayes uses conditional probabilities to classify instances, it will often run into situations where </a:t>
            </a:r>
            <a:r>
              <a:rPr b="1" lang="en">
                <a:solidFill>
                  <a:srgbClr val="000000"/>
                </a:solidFill>
              </a:rPr>
              <a:t>really</a:t>
            </a:r>
            <a:r>
              <a:rPr lang="en">
                <a:solidFill>
                  <a:srgbClr val="000000"/>
                </a:solidFill>
              </a:rPr>
              <a:t> small numbers are being multiplied to each other</a:t>
            </a:r>
            <a:endParaRPr>
              <a:solidFill>
                <a:srgbClr val="000000"/>
              </a:solidFill>
            </a:endParaRPr>
          </a:p>
          <a:p>
            <a:pPr indent="-298450" lvl="1" marL="914400" rtl="0" algn="l">
              <a:lnSpc>
                <a:spcPct val="115000"/>
              </a:lnSpc>
              <a:spcBef>
                <a:spcPts val="0"/>
              </a:spcBef>
              <a:spcAft>
                <a:spcPts val="0"/>
              </a:spcAft>
              <a:buClr>
                <a:srgbClr val="000000"/>
              </a:buClr>
              <a:buSzPts val="1100"/>
              <a:buChar char="○"/>
            </a:pPr>
            <a:r>
              <a:rPr lang="en">
                <a:solidFill>
                  <a:srgbClr val="000000"/>
                </a:solidFill>
              </a:rPr>
              <a:t>This leads to answers very close to 0, which can trigger underflow</a:t>
            </a:r>
            <a:endParaRPr>
              <a:solidFill>
                <a:srgbClr val="000000"/>
              </a:solidFill>
            </a:endParaRPr>
          </a:p>
          <a:p>
            <a:pPr indent="-311150" lvl="0" marL="457200" rtl="0" algn="l">
              <a:lnSpc>
                <a:spcPct val="115000"/>
              </a:lnSpc>
              <a:spcBef>
                <a:spcPts val="0"/>
              </a:spcBef>
              <a:spcAft>
                <a:spcPts val="0"/>
              </a:spcAft>
              <a:buClr>
                <a:srgbClr val="000000"/>
              </a:buClr>
              <a:buSzPts val="1300"/>
              <a:buChar char="●"/>
            </a:pPr>
            <a:r>
              <a:rPr lang="en">
                <a:solidFill>
                  <a:srgbClr val="000000"/>
                </a:solidFill>
              </a:rPr>
              <a:t>To get around underflow*, when coming up with the probabilities to compute with Bayes Theorem, instead simply sum the log of all the probabilities, then take the exponential to get the final probability </a:t>
            </a:r>
            <a:endParaRPr>
              <a:solidFill>
                <a:srgbClr val="000000"/>
              </a:solidFill>
            </a:endParaRPr>
          </a:p>
        </p:txBody>
      </p:sp>
      <p:pic>
        <p:nvPicPr>
          <p:cNvPr id="104" name="Google Shape;104;p7"/>
          <p:cNvPicPr preferRelativeResize="0"/>
          <p:nvPr/>
        </p:nvPicPr>
        <p:blipFill rotWithShape="1">
          <a:blip r:embed="rId3">
            <a:alphaModFix/>
          </a:blip>
          <a:srcRect b="0" l="0" r="0" t="0"/>
          <a:stretch/>
        </p:blipFill>
        <p:spPr>
          <a:xfrm>
            <a:off x="4360650" y="3219097"/>
            <a:ext cx="4783350" cy="1104450"/>
          </a:xfrm>
          <a:prstGeom prst="rect">
            <a:avLst/>
          </a:prstGeom>
          <a:noFill/>
          <a:ln>
            <a:noFill/>
          </a:ln>
        </p:spPr>
      </p:pic>
      <p:sp>
        <p:nvSpPr>
          <p:cNvPr id="105" name="Google Shape;105;p7"/>
          <p:cNvSpPr txBox="1"/>
          <p:nvPr/>
        </p:nvSpPr>
        <p:spPr>
          <a:xfrm>
            <a:off x="4436000" y="4436000"/>
            <a:ext cx="4457100" cy="566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Roboto"/>
                <a:ea typeface="Roboto"/>
                <a:cs typeface="Roboto"/>
                <a:sym typeface="Roboto"/>
              </a:rPr>
              <a:t>* Though underflow is unlikely in the lab scenario, this way of computing the ending probability will work in scenarios where there are more data or smaller probabilities to compute. If you want more clarification, feel free to come to office hours :-)</a:t>
            </a:r>
            <a:endParaRPr b="0" i="0" sz="1000" u="none" cap="none" strike="noStrike">
              <a:solidFill>
                <a:srgbClr val="00000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8"/>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600"/>
              <a:buNone/>
            </a:pPr>
            <a:r>
              <a:rPr lang="en"/>
              <a:t>Confusion Matrices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9"/>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is a Confusion Matrix?</a:t>
            </a:r>
            <a:endParaRPr/>
          </a:p>
        </p:txBody>
      </p:sp>
      <p:sp>
        <p:nvSpPr>
          <p:cNvPr id="116" name="Google Shape;116;p9"/>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
              <a:t>A confusion matrix is a matrix that summarizes the results of training/observing a classification algorithm</a:t>
            </a:r>
            <a:endParaRPr/>
          </a:p>
          <a:p>
            <a:pPr indent="-298450" lvl="1" marL="914400" rtl="0" algn="l">
              <a:lnSpc>
                <a:spcPct val="115000"/>
              </a:lnSpc>
              <a:spcBef>
                <a:spcPts val="0"/>
              </a:spcBef>
              <a:spcAft>
                <a:spcPts val="0"/>
              </a:spcAft>
              <a:buSzPts val="1100"/>
              <a:buChar char="○"/>
            </a:pPr>
            <a:r>
              <a:rPr lang="en"/>
              <a:t>Naïves Bayes, Logistic Regression, k-Nearest Neighbors, etc.</a:t>
            </a:r>
            <a:endParaRPr/>
          </a:p>
          <a:p>
            <a:pPr indent="-311150" lvl="0" marL="457200" rtl="0" algn="l">
              <a:lnSpc>
                <a:spcPct val="115000"/>
              </a:lnSpc>
              <a:spcBef>
                <a:spcPts val="0"/>
              </a:spcBef>
              <a:spcAft>
                <a:spcPts val="0"/>
              </a:spcAft>
              <a:buSzPts val="1300"/>
              <a:buChar char="●"/>
            </a:pPr>
            <a:r>
              <a:rPr lang="en"/>
              <a:t>It is a tool to evaluate a classifier, since metrics such as accuracy, reccall, and precision can be easily measured</a:t>
            </a:r>
            <a:endParaRPr/>
          </a:p>
          <a:p>
            <a:pPr indent="-311150" lvl="0" marL="457200" rtl="0" algn="l">
              <a:lnSpc>
                <a:spcPct val="115000"/>
              </a:lnSpc>
              <a:spcBef>
                <a:spcPts val="0"/>
              </a:spcBef>
              <a:spcAft>
                <a:spcPts val="0"/>
              </a:spcAft>
              <a:buSzPts val="1300"/>
              <a:buChar char="●"/>
            </a:pPr>
            <a:r>
              <a:rPr lang="en"/>
              <a:t>Since most of our cases concern usually a binary class output (spam/not spam, True/False), we will only go over 2x2 examples, but this is generalizable to nxn for n class outputs</a:t>
            </a:r>
            <a:endParaRPr/>
          </a:p>
          <a:p>
            <a:pPr indent="-311150" lvl="0" marL="457200" rtl="0" algn="l">
              <a:lnSpc>
                <a:spcPct val="115000"/>
              </a:lnSpc>
              <a:spcBef>
                <a:spcPts val="0"/>
              </a:spcBef>
              <a:spcAft>
                <a:spcPts val="0"/>
              </a:spcAft>
              <a:buSzPts val="1300"/>
              <a:buChar char="●"/>
            </a:pPr>
            <a:r>
              <a:rPr lang="en"/>
              <a:t>In Python, can be imported from sklearn.metrics and takes a list of predictions and a list of the associated correct labels as the arguments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